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9"/>
  </p:notesMasterIdLst>
  <p:sldIdLst>
    <p:sldId id="256" r:id="rId3"/>
    <p:sldId id="299" r:id="rId4"/>
    <p:sldId id="339" r:id="rId5"/>
    <p:sldId id="344" r:id="rId6"/>
    <p:sldId id="349" r:id="rId7"/>
    <p:sldId id="340" r:id="rId8"/>
    <p:sldId id="348" r:id="rId9"/>
    <p:sldId id="345" r:id="rId10"/>
    <p:sldId id="347" r:id="rId11"/>
    <p:sldId id="264" r:id="rId12"/>
    <p:sldId id="352" r:id="rId13"/>
    <p:sldId id="353" r:id="rId14"/>
    <p:sldId id="342" r:id="rId15"/>
    <p:sldId id="350" r:id="rId16"/>
    <p:sldId id="357" r:id="rId17"/>
    <p:sldId id="351" r:id="rId18"/>
    <p:sldId id="358" r:id="rId19"/>
    <p:sldId id="300" r:id="rId20"/>
    <p:sldId id="301" r:id="rId21"/>
    <p:sldId id="302" r:id="rId22"/>
    <p:sldId id="303" r:id="rId23"/>
    <p:sldId id="304" r:id="rId24"/>
    <p:sldId id="305" r:id="rId25"/>
    <p:sldId id="307" r:id="rId26"/>
    <p:sldId id="308" r:id="rId27"/>
    <p:sldId id="309" r:id="rId28"/>
    <p:sldId id="311" r:id="rId29"/>
    <p:sldId id="312" r:id="rId30"/>
    <p:sldId id="313" r:id="rId31"/>
    <p:sldId id="315" r:id="rId32"/>
    <p:sldId id="314" r:id="rId33"/>
    <p:sldId id="316" r:id="rId34"/>
    <p:sldId id="317" r:id="rId35"/>
    <p:sldId id="318" r:id="rId36"/>
    <p:sldId id="319" r:id="rId37"/>
    <p:sldId id="321" r:id="rId38"/>
    <p:sldId id="333" r:id="rId39"/>
    <p:sldId id="322" r:id="rId40"/>
    <p:sldId id="323" r:id="rId41"/>
    <p:sldId id="324" r:id="rId42"/>
    <p:sldId id="325" r:id="rId43"/>
    <p:sldId id="326" r:id="rId44"/>
    <p:sldId id="327" r:id="rId45"/>
    <p:sldId id="334" r:id="rId46"/>
    <p:sldId id="335" r:id="rId47"/>
    <p:sldId id="328" r:id="rId48"/>
    <p:sldId id="329" r:id="rId49"/>
    <p:sldId id="330" r:id="rId50"/>
    <p:sldId id="336" r:id="rId51"/>
    <p:sldId id="331" r:id="rId52"/>
    <p:sldId id="337" r:id="rId53"/>
    <p:sldId id="346" r:id="rId54"/>
    <p:sldId id="320" r:id="rId55"/>
    <p:sldId id="355" r:id="rId56"/>
    <p:sldId id="354" r:id="rId57"/>
    <p:sldId id="35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70704" autoAdjust="0"/>
  </p:normalViewPr>
  <p:slideViewPr>
    <p:cSldViewPr snapToGrid="0">
      <p:cViewPr>
        <p:scale>
          <a:sx n="100" d="100"/>
          <a:sy n="100" d="100"/>
        </p:scale>
        <p:origin x="2624"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21</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2/19/2020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l-cheatsheet.readthedocs.io/en/latest/loss_functions.html" TargetMode="External"/><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towardsdatascience.com/deep-learning-which-loss-and-activation-functions-should-i-use-ac02f1c56aa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dium.com/data-science-bootcamp/understand-the-softmax-function-in-minutes-f3a59641e86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datathings/neural-networks-and-backpropagation-explained-in-a-simple-way-f540a3611f5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montjoile/an-introduction-to-gradient-descent-algorithm-34cf3cee752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Neural Network</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727200" y="1143000"/>
            <a:ext cx="8724900" cy="52768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3" name="Rectangle 2"/>
          <p:cNvSpPr/>
          <p:nvPr/>
        </p:nvSpPr>
        <p:spPr>
          <a:xfrm>
            <a:off x="241299" y="5977572"/>
            <a:ext cx="11087635" cy="646331"/>
          </a:xfrm>
          <a:prstGeom prst="rect">
            <a:avLst/>
          </a:prstGeom>
        </p:spPr>
        <p:txBody>
          <a:bodyPr wrap="square">
            <a:spAutoFit/>
          </a:bodyPr>
          <a:lstStyle/>
          <a:p>
            <a:r>
              <a:rPr lang="en-US">
                <a:hlinkClick r:id="rId2"/>
              </a:rPr>
              <a:t>https://towardsdatascience.com/deep-learning-which-loss-and-activation-functions-should-i-use-ac02f1c56aa8</a:t>
            </a:r>
            <a:endParaRPr lang="en-US" smtClean="0">
              <a:hlinkClick r:id="rId3"/>
            </a:endParaRPr>
          </a:p>
          <a:p>
            <a:r>
              <a:rPr lang="en-US" dirty="0" smtClean="0">
                <a:hlinkClick r:id="rId3"/>
              </a:rPr>
              <a:t>https</a:t>
            </a:r>
            <a:r>
              <a:rPr lang="en-US" dirty="0">
                <a:hlinkClick r:id="rId3"/>
              </a:rPr>
              <a:t>://ml-cheatsheet.readthedocs.io/en/latest/loss_functions.html</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4"/>
          <a:stretch>
            <a:fillRect/>
          </a:stretch>
        </p:blipFill>
        <p:spPr>
          <a:xfrm>
            <a:off x="400050" y="2443621"/>
            <a:ext cx="5537200" cy="2761696"/>
          </a:xfrm>
          <a:prstGeom prst="rect">
            <a:avLst/>
          </a:prstGeom>
        </p:spPr>
      </p:pic>
      <p:pic>
        <p:nvPicPr>
          <p:cNvPr id="7" name="Picture 6"/>
          <p:cNvPicPr>
            <a:picLocks noChangeAspect="1"/>
          </p:cNvPicPr>
          <p:nvPr/>
        </p:nvPicPr>
        <p:blipFill>
          <a:blip r:embed="rId5"/>
          <a:stretch>
            <a:fillRect/>
          </a:stretch>
        </p:blipFill>
        <p:spPr>
          <a:xfrm>
            <a:off x="6196011" y="1743140"/>
            <a:ext cx="5069423" cy="4162658"/>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sp>
        <p:nvSpPr>
          <p:cNvPr id="4" name="Rectangle 3"/>
          <p:cNvSpPr/>
          <p:nvPr/>
        </p:nvSpPr>
        <p:spPr>
          <a:xfrm>
            <a:off x="298450" y="6278365"/>
            <a:ext cx="10744200" cy="369332"/>
          </a:xfrm>
          <a:prstGeom prst="rect">
            <a:avLst/>
          </a:prstGeom>
        </p:spPr>
        <p:txBody>
          <a:bodyPr wrap="square">
            <a:spAutoFit/>
          </a:bodyPr>
          <a:lstStyle/>
          <a:p>
            <a:r>
              <a:rPr lang="en-US" dirty="0">
                <a:hlinkClick r:id="rId2"/>
              </a:rPr>
              <a:t>https://</a:t>
            </a:r>
            <a:r>
              <a:rPr lang="en-US" dirty="0" smtClean="0">
                <a:hlinkClick r:id="rId2"/>
              </a:rPr>
              <a:t>towardsdatascience.com/deep-learning-which-loss-and-activation-functions-should-i-use-ac02f1c56aa8</a:t>
            </a:r>
            <a:r>
              <a:rPr lang="en-US" dirty="0" smtClean="0"/>
              <a:t> </a:t>
            </a:r>
            <a:endParaRPr lang="en-US" dirty="0"/>
          </a:p>
        </p:txBody>
      </p:sp>
      <p:pic>
        <p:nvPicPr>
          <p:cNvPr id="7" name="Picture 6"/>
          <p:cNvPicPr>
            <a:picLocks noChangeAspect="1"/>
          </p:cNvPicPr>
          <p:nvPr/>
        </p:nvPicPr>
        <p:blipFill>
          <a:blip r:embed="rId3"/>
          <a:stretch>
            <a:fillRect/>
          </a:stretch>
        </p:blipFill>
        <p:spPr>
          <a:xfrm>
            <a:off x="512762" y="2316621"/>
            <a:ext cx="5207157" cy="2824162"/>
          </a:xfrm>
          <a:prstGeom prst="rect">
            <a:avLst/>
          </a:prstGeom>
        </p:spPr>
      </p:pic>
      <p:pic>
        <p:nvPicPr>
          <p:cNvPr id="8" name="Picture 7"/>
          <p:cNvPicPr>
            <a:picLocks noChangeAspect="1"/>
          </p:cNvPicPr>
          <p:nvPr/>
        </p:nvPicPr>
        <p:blipFill>
          <a:blip r:embed="rId4"/>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9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0" y="2103130"/>
            <a:ext cx="5699543" cy="3357870"/>
          </a:xfrm>
          <a:prstGeom prst="rect">
            <a:avLst/>
          </a:prstGeom>
        </p:spPr>
      </p:pic>
      <p:pic>
        <p:nvPicPr>
          <p:cNvPr id="5" name="Picture 4"/>
          <p:cNvPicPr>
            <a:picLocks noChangeAspect="1"/>
          </p:cNvPicPr>
          <p:nvPr/>
        </p:nvPicPr>
        <p:blipFill>
          <a:blip r:embed="rId3"/>
          <a:stretch>
            <a:fillRect/>
          </a:stretch>
        </p:blipFill>
        <p:spPr>
          <a:xfrm>
            <a:off x="6181725" y="1209113"/>
            <a:ext cx="5375275" cy="5145903"/>
          </a:xfrm>
          <a:prstGeom prst="rect">
            <a:avLst/>
          </a:prstGeom>
        </p:spPr>
      </p:pic>
      <p:sp>
        <p:nvSpPr>
          <p:cNvPr id="6" name="Rectangle 5"/>
          <p:cNvSpPr/>
          <p:nvPr/>
        </p:nvSpPr>
        <p:spPr>
          <a:xfrm>
            <a:off x="171450" y="6355016"/>
            <a:ext cx="11093450" cy="369332"/>
          </a:xfrm>
          <a:prstGeom prst="rect">
            <a:avLst/>
          </a:prstGeom>
        </p:spPr>
        <p:txBody>
          <a:bodyPr wrap="square">
            <a:spAutoFit/>
          </a:bodyPr>
          <a:lstStyle/>
          <a:p>
            <a:r>
              <a:rPr lang="en-US" dirty="0">
                <a:hlinkClick r:id="rId4"/>
              </a:rPr>
              <a:t>https://</a:t>
            </a:r>
            <a:r>
              <a:rPr lang="en-US" dirty="0" smtClean="0">
                <a:hlinkClick r:id="rId4"/>
              </a:rPr>
              <a:t>towardsdatascience.com/deep-learning-which-loss-and-activation-functions-should-i-use-ac02f1c56aa8</a:t>
            </a:r>
            <a:r>
              <a:rPr lang="en-US" dirty="0" smtClean="0"/>
              <a:t> </a:t>
            </a:r>
            <a:endParaRPr lang="en-US" dirty="0"/>
          </a:p>
        </p:txBody>
      </p:sp>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sp>
        <p:nvSpPr>
          <p:cNvPr id="3" name="Rectangle 2"/>
          <p:cNvSpPr/>
          <p:nvPr/>
        </p:nvSpPr>
        <p:spPr>
          <a:xfrm>
            <a:off x="241300" y="6299885"/>
            <a:ext cx="10826750" cy="369332"/>
          </a:xfrm>
          <a:prstGeom prst="rect">
            <a:avLst/>
          </a:prstGeom>
        </p:spPr>
        <p:txBody>
          <a:bodyPr wrap="square">
            <a:spAutoFit/>
          </a:bodyPr>
          <a:lstStyle/>
          <a:p>
            <a:r>
              <a:rPr lang="en-US" dirty="0">
                <a:hlinkClick r:id="rId2"/>
              </a:rPr>
              <a:t>https://</a:t>
            </a:r>
            <a:r>
              <a:rPr lang="en-US" dirty="0" smtClean="0">
                <a:hlinkClick r:id="rId2"/>
              </a:rPr>
              <a:t>medium.com/data-science-bootcamp/understand-the-softmax-function-in-minutes-f3a59641e86d</a:t>
            </a:r>
            <a:r>
              <a:rPr lang="en-US" dirty="0" smtClean="0"/>
              <a:t> </a:t>
            </a:r>
            <a:endParaRPr lang="en-US" dirty="0"/>
          </a:p>
        </p:txBody>
      </p:sp>
      <p:pic>
        <p:nvPicPr>
          <p:cNvPr id="14338" name="Picture 2" descr="https://cdn-images-1.medium.com/max/1650/1*670CdxchunD-yAuUWdI7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99218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sp>
        <p:nvSpPr>
          <p:cNvPr id="3" name="Rectangle 2"/>
          <p:cNvSpPr/>
          <p:nvPr/>
        </p:nvSpPr>
        <p:spPr>
          <a:xfrm>
            <a:off x="347133" y="1293969"/>
            <a:ext cx="11557000" cy="1200329"/>
          </a:xfrm>
          <a:prstGeom prst="rect">
            <a:avLst/>
          </a:prstGeom>
        </p:spPr>
        <p:txBody>
          <a:bodyPr wrap="square">
            <a:spAutoFit/>
          </a:bodyPr>
          <a:lstStyle/>
          <a:p>
            <a:endParaRPr lang="en-US" dirty="0" smtClean="0">
              <a:hlinkClick r:id="rId2"/>
            </a:endParaRPr>
          </a:p>
          <a:p>
            <a:endParaRPr lang="en-US" dirty="0">
              <a:hlinkClick r:id="rId2"/>
            </a:endParaRPr>
          </a:p>
          <a:p>
            <a:endParaRPr lang="en-US" dirty="0" smtClean="0">
              <a:hlinkClick r:id="rId2"/>
            </a:endParaRPr>
          </a:p>
          <a:p>
            <a:r>
              <a:rPr lang="en-US" dirty="0" smtClean="0">
                <a:hlinkClick r:id="rId2"/>
              </a:rPr>
              <a:t>https</a:t>
            </a:r>
            <a:r>
              <a:rPr lang="en-US" dirty="0">
                <a:hlinkClick r:id="rId2"/>
              </a:rPr>
              <a:t>://mattmazur.com/2015/03/17/a-step-by-step-backpropagation-example</a:t>
            </a:r>
            <a:r>
              <a:rPr lang="en-US" dirty="0" smtClean="0">
                <a:hlinkClick r:id="rId2"/>
              </a:rPr>
              <a:t>/</a:t>
            </a:r>
            <a:r>
              <a:rPr lang="en-US" dirty="0" smtClean="0"/>
              <a:t> </a:t>
            </a:r>
            <a:endParaRPr lang="en-US" dirty="0"/>
          </a:p>
        </p:txBody>
      </p:sp>
      <p:pic>
        <p:nvPicPr>
          <p:cNvPr id="2050" name="Picture 2" descr="neural_network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2790295"/>
            <a:ext cx="4432300" cy="3771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40400" y="30973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536" y="1173478"/>
            <a:ext cx="6232707" cy="5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pic>
        <p:nvPicPr>
          <p:cNvPr id="1026" name="Picture 2" descr="https://cdn-images-1.medium.com/max/2600/1*fNAjKoWt21pdzlkTmlP3p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763" y="1552491"/>
            <a:ext cx="10168254" cy="41494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1300" y="6194201"/>
            <a:ext cx="11491896" cy="369332"/>
          </a:xfrm>
          <a:prstGeom prst="rect">
            <a:avLst/>
          </a:prstGeom>
        </p:spPr>
        <p:txBody>
          <a:bodyPr wrap="square">
            <a:spAutoFit/>
          </a:bodyPr>
          <a:lstStyle/>
          <a:p>
            <a:r>
              <a:rPr lang="en-US" dirty="0">
                <a:hlinkClick r:id="rId3"/>
              </a:rPr>
              <a:t>https://</a:t>
            </a:r>
            <a:r>
              <a:rPr lang="en-US" dirty="0" smtClean="0">
                <a:hlinkClick r:id="rId3"/>
              </a:rPr>
              <a:t>medium.com/datathings/neural-networks-and-backpropagation-explained-in-a-simple-way-f540a3611f5e</a:t>
            </a:r>
            <a:r>
              <a:rPr lang="en-US" dirty="0" smtClean="0"/>
              <a:t> </a:t>
            </a:r>
            <a:endParaRPr lang="en-US" dirty="0"/>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6514" y="4262042"/>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1079224" y="5169381"/>
            <a:ext cx="2434443" cy="1015663"/>
          </a:xfrm>
          <a:prstGeom prst="rect">
            <a:avLst/>
          </a:prstGeom>
          <a:noFill/>
        </p:spPr>
        <p:txBody>
          <a:bodyPr wrap="square" rtlCol="0">
            <a:spAutoFit/>
          </a:bodyPr>
          <a:lstStyle/>
          <a:p>
            <a:pPr>
              <a:lnSpc>
                <a:spcPct val="150000"/>
              </a:lnSpc>
            </a:pPr>
            <a:r>
              <a:rPr lang="en-US" sz="2000" dirty="0" smtClean="0">
                <a:cs typeface="Arial" pitchFamily="34" charset="0"/>
              </a:rPr>
              <a:t>Logistic function (sigmoid curve)</a:t>
            </a:r>
            <a:endParaRPr lang="en-US" sz="2000" dirty="0">
              <a:cs typeface="Arial" pitchFamily="34" charset="0"/>
            </a:endParaRPr>
          </a:p>
        </p:txBody>
      </p:sp>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54551" y="925513"/>
            <a:ext cx="6965950" cy="1823681"/>
          </a:xfrm>
          <a:prstGeom prst="rect">
            <a:avLst/>
          </a:prstGeom>
        </p:spPr>
      </p:pic>
      <p:pic>
        <p:nvPicPr>
          <p:cNvPr id="5" name="Picture 4"/>
          <p:cNvPicPr>
            <a:picLocks noChangeAspect="1"/>
          </p:cNvPicPr>
          <p:nvPr/>
        </p:nvPicPr>
        <p:blipFill>
          <a:blip r:embed="rId5"/>
          <a:stretch>
            <a:fillRect/>
          </a:stretch>
        </p:blipFill>
        <p:spPr>
          <a:xfrm>
            <a:off x="4654551" y="2938960"/>
            <a:ext cx="2114549" cy="539002"/>
          </a:xfrm>
          <a:prstGeom prst="rect">
            <a:avLst/>
          </a:prstGeom>
        </p:spPr>
      </p:pic>
      <p:pic>
        <p:nvPicPr>
          <p:cNvPr id="6" name="Picture 5"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37" y="298950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10305"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9" name="TextBox 8"/>
          <p:cNvSpPr txBox="1"/>
          <p:nvPr/>
        </p:nvSpPr>
        <p:spPr>
          <a:xfrm>
            <a:off x="931545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10" name="TextBox 9"/>
          <p:cNvSpPr txBox="1"/>
          <p:nvPr/>
        </p:nvSpPr>
        <p:spPr>
          <a:xfrm>
            <a:off x="931545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11" name="TextBox 10"/>
          <p:cNvSpPr txBox="1"/>
          <p:nvPr/>
        </p:nvSpPr>
        <p:spPr>
          <a:xfrm>
            <a:off x="871220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12" name="TextBox 11"/>
          <p:cNvSpPr txBox="1"/>
          <p:nvPr/>
        </p:nvSpPr>
        <p:spPr>
          <a:xfrm>
            <a:off x="10280354"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3" name="TextBox 12"/>
          <p:cNvSpPr txBox="1"/>
          <p:nvPr/>
        </p:nvSpPr>
        <p:spPr>
          <a:xfrm>
            <a:off x="1089601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pic>
        <p:nvPicPr>
          <p:cNvPr id="14" name="Picture 13"/>
          <p:cNvPicPr>
            <a:picLocks noChangeAspect="1"/>
          </p:cNvPicPr>
          <p:nvPr/>
        </p:nvPicPr>
        <p:blipFill rotWithShape="1">
          <a:blip r:embed="rId6"/>
          <a:srcRect l="14847" t="28640" r="16957" b="10109"/>
          <a:stretch/>
        </p:blipFill>
        <p:spPr>
          <a:xfrm>
            <a:off x="3165414" y="4438794"/>
            <a:ext cx="3588673" cy="1949450"/>
          </a:xfrm>
          <a:prstGeom prst="rect">
            <a:avLst/>
          </a:prstGeom>
        </p:spPr>
      </p:pic>
      <p:sp>
        <p:nvSpPr>
          <p:cNvPr id="15" name="TextBox 14"/>
          <p:cNvSpPr txBox="1"/>
          <p:nvPr/>
        </p:nvSpPr>
        <p:spPr>
          <a:xfrm>
            <a:off x="10280354"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6" name="TextBox 15"/>
          <p:cNvSpPr txBox="1"/>
          <p:nvPr/>
        </p:nvSpPr>
        <p:spPr>
          <a:xfrm>
            <a:off x="10896010"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670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3" name="Rounded Rectangle 2"/>
          <p:cNvSpPr/>
          <p:nvPr/>
        </p:nvSpPr>
        <p:spPr>
          <a:xfrm>
            <a:off x="3733800" y="10477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23505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698704" y="2369845"/>
            <a:ext cx="7087542" cy="875005"/>
          </a:xfrm>
          <a:prstGeom prst="rect">
            <a:avLst/>
          </a:prstGeom>
        </p:spPr>
      </p:pic>
      <p:pic>
        <p:nvPicPr>
          <p:cNvPr id="16" name="Picture 15"/>
          <p:cNvPicPr>
            <a:picLocks noChangeAspect="1"/>
          </p:cNvPicPr>
          <p:nvPr/>
        </p:nvPicPr>
        <p:blipFill>
          <a:blip r:embed="rId5"/>
          <a:stretch>
            <a:fillRect/>
          </a:stretch>
        </p:blipFill>
        <p:spPr>
          <a:xfrm>
            <a:off x="4698704" y="3181355"/>
            <a:ext cx="2495255" cy="830084"/>
          </a:xfrm>
          <a:prstGeom prst="rect">
            <a:avLst/>
          </a:prstGeom>
        </p:spPr>
      </p:pic>
      <p:pic>
        <p:nvPicPr>
          <p:cNvPr id="17" name="Picture 16"/>
          <p:cNvPicPr>
            <a:picLocks noChangeAspect="1"/>
          </p:cNvPicPr>
          <p:nvPr/>
        </p:nvPicPr>
        <p:blipFill>
          <a:blip r:embed="rId6"/>
          <a:stretch>
            <a:fillRect/>
          </a:stretch>
        </p:blipFill>
        <p:spPr>
          <a:xfrm>
            <a:off x="3164317" y="4011439"/>
            <a:ext cx="8702802" cy="1097280"/>
          </a:xfrm>
          <a:prstGeom prst="rect">
            <a:avLst/>
          </a:prstGeom>
        </p:spPr>
      </p:pic>
      <p:sp>
        <p:nvSpPr>
          <p:cNvPr id="20" name="Rounded Rectangle 19"/>
          <p:cNvSpPr/>
          <p:nvPr/>
        </p:nvSpPr>
        <p:spPr>
          <a:xfrm>
            <a:off x="9817100"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5469467" y="1889909"/>
            <a:ext cx="6309782" cy="2862322"/>
          </a:xfrm>
          <a:prstGeom prst="rect">
            <a:avLst/>
          </a:prstGeom>
          <a:noFill/>
        </p:spPr>
        <p:txBody>
          <a:bodyPr wrap="square" rtlCol="0">
            <a:spAutoFit/>
          </a:bodyPr>
          <a:lstStyle/>
          <a:p>
            <a:pPr>
              <a:lnSpc>
                <a:spcPct val="150000"/>
              </a:lnSpc>
            </a:pPr>
            <a:r>
              <a:rPr lang="en-US" sz="2000" dirty="0"/>
              <a:t>Our goal with backpropagation is to update each of the weights in the network so that </a:t>
            </a:r>
            <a:r>
              <a:rPr lang="en-US" sz="2000" b="1" u="sng" dirty="0">
                <a:solidFill>
                  <a:srgbClr val="FF0000"/>
                </a:solidFill>
              </a:rPr>
              <a:t>they cause the actual output to be closer the target output</a:t>
            </a:r>
            <a:r>
              <a:rPr lang="en-US" sz="2000" dirty="0"/>
              <a:t>, thereby minimizing the error for each output neuron and the network as a whole</a:t>
            </a:r>
            <a:r>
              <a:rPr lang="en-US" sz="2000" dirty="0" smtClean="0"/>
              <a:t>. </a:t>
            </a:r>
            <a:r>
              <a:rPr lang="en-US" sz="2000" dirty="0" smtClean="0">
                <a:cs typeface="Arial" pitchFamily="34" charset="0"/>
              </a:rPr>
              <a:t>Our goal is to make the values in the red boxes 0.01 and 0.99, respectively by changing (updating) the weights.</a:t>
            </a:r>
            <a:endParaRPr lang="en-US" sz="20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063666"/>
            <a:ext cx="11405268" cy="2400657"/>
          </a:xfrm>
          <a:prstGeom prst="rect">
            <a:avLst/>
          </a:prstGeom>
        </p:spPr>
        <p:txBody>
          <a:bodyPr wrap="square">
            <a:spAutoFit/>
          </a:bodyPr>
          <a:lstStyle/>
          <a:p>
            <a:pPr>
              <a:lnSpc>
                <a:spcPct val="150000"/>
              </a:lnSpc>
            </a:pPr>
            <a:r>
              <a:rPr lang="en-US" sz="2000" dirty="0"/>
              <a:t>Gradient descent is an iterative machine learning optimization algorithm to </a:t>
            </a:r>
            <a:r>
              <a:rPr lang="en-US" sz="2000" b="1" u="sng" dirty="0">
                <a:solidFill>
                  <a:srgbClr val="FF0000"/>
                </a:solidFill>
              </a:rPr>
              <a:t>reduce the cost function </a:t>
            </a:r>
            <a:r>
              <a:rPr lang="en-US" sz="2000" dirty="0"/>
              <a:t>so that we have models that makes accurate predictions</a:t>
            </a:r>
            <a:r>
              <a:rPr lang="en-US" sz="2000" dirty="0" smtClean="0"/>
              <a:t>.</a:t>
            </a:r>
          </a:p>
          <a:p>
            <a:pPr>
              <a:lnSpc>
                <a:spcPct val="150000"/>
              </a:lnSpc>
            </a:pPr>
            <a:endParaRPr lang="en-US" sz="2000" dirty="0"/>
          </a:p>
          <a:p>
            <a:pPr>
              <a:lnSpc>
                <a:spcPct val="150000"/>
              </a:lnSpc>
            </a:pPr>
            <a:r>
              <a:rPr lang="en-US" sz="2000" dirty="0"/>
              <a:t>Cost </a:t>
            </a:r>
            <a:r>
              <a:rPr lang="en-US" sz="2000" dirty="0" smtClean="0"/>
              <a:t>function(J) </a:t>
            </a:r>
            <a:r>
              <a:rPr lang="en-US" sz="2000" dirty="0"/>
              <a:t>or Loss function measures </a:t>
            </a:r>
            <a:r>
              <a:rPr lang="en-US" sz="2000" b="1" u="sng" dirty="0">
                <a:solidFill>
                  <a:srgbClr val="FF0000"/>
                </a:solidFill>
              </a:rPr>
              <a:t>the difference between the actual output and predicted output </a:t>
            </a:r>
            <a:r>
              <a:rPr lang="en-US" sz="2000" dirty="0"/>
              <a:t>from the model. </a:t>
            </a:r>
          </a:p>
        </p:txBody>
      </p:sp>
      <p:pic>
        <p:nvPicPr>
          <p:cNvPr id="4" name="Picture 3"/>
          <p:cNvPicPr>
            <a:picLocks noChangeAspect="1"/>
          </p:cNvPicPr>
          <p:nvPr/>
        </p:nvPicPr>
        <p:blipFill>
          <a:blip r:embed="rId2"/>
          <a:stretch>
            <a:fillRect/>
          </a:stretch>
        </p:blipFill>
        <p:spPr>
          <a:xfrm>
            <a:off x="3576002" y="3837110"/>
            <a:ext cx="5057775" cy="2200275"/>
          </a:xfrm>
          <a:prstGeom prst="rect">
            <a:avLst/>
          </a:prstGeom>
        </p:spPr>
      </p:pic>
      <p:sp>
        <p:nvSpPr>
          <p:cNvPr id="5" name="Rectangle 4"/>
          <p:cNvSpPr/>
          <p:nvPr/>
        </p:nvSpPr>
        <p:spPr>
          <a:xfrm>
            <a:off x="391427" y="6282172"/>
            <a:ext cx="10302240" cy="369332"/>
          </a:xfrm>
          <a:prstGeom prst="rect">
            <a:avLst/>
          </a:prstGeom>
        </p:spPr>
        <p:txBody>
          <a:bodyPr wrap="square">
            <a:spAutoFit/>
          </a:bodyPr>
          <a:lstStyle/>
          <a:p>
            <a:r>
              <a:rPr lang="en-US" dirty="0">
                <a:hlinkClick r:id="rId3"/>
              </a:rPr>
              <a:t>https://medium.com/@</a:t>
            </a:r>
            <a:r>
              <a:rPr lang="en-US" dirty="0" smtClean="0">
                <a:hlinkClick r:id="rId3"/>
              </a:rPr>
              <a:t>montjoile/an-introduction-to-gradient-descent-algorithm-34cf3cee752b</a:t>
            </a:r>
            <a:r>
              <a:rPr lang="en-US" dirty="0" smtClean="0"/>
              <a:t> </a:t>
            </a:r>
            <a:endParaRPr lang="en-US"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3" name="Picture 2"/>
          <p:cNvPicPr>
            <a:picLocks noChangeAspect="1"/>
          </p:cNvPicPr>
          <p:nvPr/>
        </p:nvPicPr>
        <p:blipFill>
          <a:blip r:embed="rId2"/>
          <a:stretch>
            <a:fillRect/>
          </a:stretch>
        </p:blipFill>
        <p:spPr>
          <a:xfrm>
            <a:off x="298449" y="1784350"/>
            <a:ext cx="5284783" cy="319381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574"/>
          <a:stretch/>
        </p:blipFill>
        <p:spPr>
          <a:xfrm>
            <a:off x="6104890" y="1784350"/>
            <a:ext cx="5375189" cy="3663950"/>
          </a:xfrm>
          <a:prstGeom prst="rect">
            <a:avLst/>
          </a:prstGeom>
        </p:spPr>
      </p:pic>
    </p:spTree>
    <p:extLst>
      <p:ext uri="{BB962C8B-B14F-4D97-AF65-F5344CB8AC3E}">
        <p14:creationId xmlns:p14="http://schemas.microsoft.com/office/powerpoint/2010/main" val="2388006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0092"/>
          <a:stretch/>
        </p:blipFill>
        <p:spPr>
          <a:xfrm>
            <a:off x="6107155" y="1365250"/>
            <a:ext cx="5375189" cy="4794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9722"/>
          <a:stretch/>
        </p:blipFill>
        <p:spPr>
          <a:xfrm>
            <a:off x="563605" y="1339850"/>
            <a:ext cx="5375189" cy="4819650"/>
          </a:xfrm>
          <a:prstGeom prst="rect">
            <a:avLst/>
          </a:prstGeom>
        </p:spPr>
      </p:pic>
    </p:spTree>
    <p:extLst>
      <p:ext uri="{BB962C8B-B14F-4D97-AF65-F5344CB8AC3E}">
        <p14:creationId xmlns:p14="http://schemas.microsoft.com/office/powerpoint/2010/main" val="22235473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1714295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4078727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97931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90304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sp>
        <p:nvSpPr>
          <p:cNvPr id="3" name="Rectangle 2"/>
          <p:cNvSpPr/>
          <p:nvPr/>
        </p:nvSpPr>
        <p:spPr>
          <a:xfrm>
            <a:off x="241300" y="6275755"/>
            <a:ext cx="1106678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4" name="Picture 3"/>
          <p:cNvPicPr>
            <a:picLocks noChangeAspect="1"/>
          </p:cNvPicPr>
          <p:nvPr/>
        </p:nvPicPr>
        <p:blipFill>
          <a:blip r:embed="rId3"/>
          <a:stretch>
            <a:fillRect/>
          </a:stretch>
        </p:blipFill>
        <p:spPr>
          <a:xfrm>
            <a:off x="398145" y="1532665"/>
            <a:ext cx="4554686" cy="4192495"/>
          </a:xfrm>
          <a:prstGeom prst="rect">
            <a:avLst/>
          </a:prstGeom>
        </p:spPr>
      </p:pic>
      <p:pic>
        <p:nvPicPr>
          <p:cNvPr id="5" name="Picture 4"/>
          <p:cNvPicPr>
            <a:picLocks noChangeAspect="1"/>
          </p:cNvPicPr>
          <p:nvPr/>
        </p:nvPicPr>
        <p:blipFill>
          <a:blip r:embed="rId4"/>
          <a:stretch>
            <a:fillRect/>
          </a:stretch>
        </p:blipFill>
        <p:spPr>
          <a:xfrm>
            <a:off x="5133975" y="1879964"/>
            <a:ext cx="6731357" cy="2615835"/>
          </a:xfrm>
          <a:prstGeom prst="rect">
            <a:avLst/>
          </a:prstGeom>
        </p:spPr>
      </p:pic>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sp>
        <p:nvSpPr>
          <p:cNvPr id="5" name="Rectangle 4"/>
          <p:cNvSpPr/>
          <p:nvPr/>
        </p:nvSpPr>
        <p:spPr>
          <a:xfrm>
            <a:off x="330200" y="6331635"/>
            <a:ext cx="1119505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6" name="Picture 5"/>
          <p:cNvPicPr>
            <a:picLocks noChangeAspect="1"/>
          </p:cNvPicPr>
          <p:nvPr/>
        </p:nvPicPr>
        <p:blipFill>
          <a:blip r:embed="rId3"/>
          <a:stretch>
            <a:fillRect/>
          </a:stretch>
        </p:blipFill>
        <p:spPr>
          <a:xfrm>
            <a:off x="0" y="3243431"/>
            <a:ext cx="8194675" cy="1482694"/>
          </a:xfrm>
          <a:prstGeom prst="rect">
            <a:avLst/>
          </a:prstGeom>
        </p:spPr>
      </p:pic>
      <p:pic>
        <p:nvPicPr>
          <p:cNvPr id="8" name="Picture 7"/>
          <p:cNvPicPr>
            <a:picLocks noChangeAspect="1"/>
          </p:cNvPicPr>
          <p:nvPr/>
        </p:nvPicPr>
        <p:blipFill rotWithShape="1">
          <a:blip r:embed="rId4"/>
          <a:srcRect l="2633"/>
          <a:stretch/>
        </p:blipFill>
        <p:spPr>
          <a:xfrm>
            <a:off x="7353300" y="3203940"/>
            <a:ext cx="4695825" cy="3044370"/>
          </a:xfrm>
          <a:prstGeom prst="rect">
            <a:avLst/>
          </a:prstGeom>
        </p:spPr>
      </p:pic>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4324</TotalTime>
  <Words>741</Words>
  <Application>Microsoft Office PowerPoint</Application>
  <PresentationFormat>Widescreen</PresentationFormat>
  <Paragraphs>149</Paragraphs>
  <Slides>56</Slides>
  <Notes>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medium-content-serif-font</vt:lpstr>
      <vt:lpstr>Arial</vt:lpstr>
      <vt:lpstr>Calibri</vt:lpstr>
      <vt:lpstr>Cambria Math</vt:lpstr>
      <vt:lpstr>Georgia</vt:lpstr>
      <vt:lpstr>Impact</vt:lpstr>
      <vt:lpstr>Wingdings</vt:lpstr>
      <vt:lpstr>Uwaterloo_Theme</vt:lpstr>
      <vt:lpstr>Uwaterloo</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151</cp:revision>
  <dcterms:created xsi:type="dcterms:W3CDTF">2018-10-10T19:11:49Z</dcterms:created>
  <dcterms:modified xsi:type="dcterms:W3CDTF">2020-02-19T17:47:15Z</dcterms:modified>
</cp:coreProperties>
</file>